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9" r:id="rId5"/>
    <p:sldId id="259" r:id="rId6"/>
    <p:sldId id="260" r:id="rId7"/>
    <p:sldId id="294" r:id="rId8"/>
    <p:sldId id="261" r:id="rId9"/>
    <p:sldId id="291" r:id="rId10"/>
    <p:sldId id="262" r:id="rId11"/>
    <p:sldId id="263" r:id="rId12"/>
    <p:sldId id="264" r:id="rId13"/>
    <p:sldId id="292" r:id="rId14"/>
    <p:sldId id="265" r:id="rId15"/>
    <p:sldId id="268" r:id="rId16"/>
    <p:sldId id="293" r:id="rId17"/>
    <p:sldId id="295" r:id="rId18"/>
    <p:sldId id="266" r:id="rId19"/>
    <p:sldId id="296" r:id="rId20"/>
    <p:sldId id="290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03" y="3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02-May-23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02-May-23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02-May-23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02-May-23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02-May-23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02-May-23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02-May-23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02-May-23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02-May-23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02-May-23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02-May-23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02-May-23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ty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INTEGRATE</a:t>
            </a:r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 MICROSERVICE DEVELOPMENT </a:t>
            </a:r>
            <a:r>
              <a:rPr lang="en-US" sz="40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  <a:b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endParaRPr lang="en-US" sz="28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tye.yaml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76000-7FC7-206F-AACC-48B28E7A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4" y="1437089"/>
            <a:ext cx="4659889" cy="5305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B0729-86A3-B5AD-EAD7-4851E4F6AE31}"/>
              </a:ext>
            </a:extLst>
          </p:cNvPr>
          <p:cNvSpPr txBox="1"/>
          <p:nvPr/>
        </p:nvSpPr>
        <p:spPr>
          <a:xfrm>
            <a:off x="5215637" y="2296500"/>
            <a:ext cx="2112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6">
                    <a:lumMod val="75000"/>
                  </a:schemeClr>
                </a:solidFill>
              </a:rPr>
              <a:t>.NET Projects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A7B93-F590-0123-A643-F8F71857AE01}"/>
              </a:ext>
            </a:extLst>
          </p:cNvPr>
          <p:cNvSpPr txBox="1"/>
          <p:nvPr/>
        </p:nvSpPr>
        <p:spPr>
          <a:xfrm>
            <a:off x="5283403" y="6013174"/>
            <a:ext cx="1746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5">
                    <a:lumMod val="75000"/>
                  </a:schemeClr>
                </a:solidFill>
              </a:rPr>
              <a:t>Containers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657D85-9E89-ECE3-5CB1-C88A048CD3A0}"/>
              </a:ext>
            </a:extLst>
          </p:cNvPr>
          <p:cNvCxnSpPr>
            <a:cxnSpLocks/>
          </p:cNvCxnSpPr>
          <p:nvPr/>
        </p:nvCxnSpPr>
        <p:spPr>
          <a:xfrm>
            <a:off x="5224007" y="2296500"/>
            <a:ext cx="210374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6A3D0D-B1B2-DF15-CBD5-69F00333AC06}"/>
              </a:ext>
            </a:extLst>
          </p:cNvPr>
          <p:cNvCxnSpPr>
            <a:cxnSpLocks/>
          </p:cNvCxnSpPr>
          <p:nvPr/>
        </p:nvCxnSpPr>
        <p:spPr>
          <a:xfrm>
            <a:off x="5215637" y="6013174"/>
            <a:ext cx="181433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F50EC-4A51-F864-599A-8F62C1087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4862" y="3118898"/>
            <a:ext cx="3113598" cy="2526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Types: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.NET Project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Executable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22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CLI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4400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&gt; </a:t>
            </a:r>
            <a:r>
              <a:rPr lang="en-US" sz="4400" b="1" dirty="0" err="1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tye</a:t>
            </a:r>
            <a:r>
              <a:rPr lang="en-US" sz="4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 run --watch</a:t>
            </a:r>
            <a:endParaRPr lang="tr-TR" sz="4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2400" u="sng" dirty="0">
                <a:ea typeface="Euclid Circular B" panose="020B0504000000000000" pitchFamily="34" charset="0"/>
                <a:cs typeface="Courier New" panose="02070309020205020404" pitchFamily="49" charset="0"/>
              </a:rPr>
              <a:t>other commands:</a:t>
            </a:r>
            <a:br>
              <a:rPr lang="tr-TR" sz="2400" dirty="0">
                <a:ea typeface="Euclid Circular B" panose="020B0504000000000000" pitchFamily="34" charset="0"/>
                <a:cs typeface="Courier New" panose="02070309020205020404" pitchFamily="49" charset="0"/>
              </a:rPr>
            </a:br>
            <a:r>
              <a:rPr lang="tr-TR" sz="2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init, build, push, deploy, undeploy</a:t>
            </a:r>
            <a:endParaRPr lang="en-US" sz="2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33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Dashboard</a:t>
            </a:r>
            <a:b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http://localhost:8000</a:t>
            </a: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585C5-7CEC-9549-0975-E56EF31D1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69" y="1824797"/>
            <a:ext cx="9845842" cy="4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01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Demo: The Example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 dirty="0"/>
              <a:t>MVC</a:t>
            </a:r>
            <a:r>
              <a:rPr lang="en-US" sz="1400" dirty="0"/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sql server">
            <a:extLst>
              <a:ext uri="{FF2B5EF4-FFF2-40B4-BE49-F238E27FC236}">
                <a16:creationId xmlns:a16="http://schemas.microsoft.com/office/drawing/2014/main" id="{BF0179D8-C105-BC7C-A48A-CEA46543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018" y="368896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770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Demo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06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 start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(every time builds all): 60-70 seconds to run 10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Can only run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locally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Simple UI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No control on services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way to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stop / restart a single service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manually (only stop all)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information about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Lack of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documentation</a:t>
            </a: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60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434890-F5D9-3BD8-2C5D-E62B38E20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19049" cy="4940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2CB1E-08B1-6BA7-0A54-ACEE88C2628C}"/>
              </a:ext>
            </a:extLst>
          </p:cNvPr>
          <p:cNvSpPr txBox="1"/>
          <p:nvPr/>
        </p:nvSpPr>
        <p:spPr>
          <a:xfrm>
            <a:off x="6434752" y="3429000"/>
            <a:ext cx="5389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 </a:t>
            </a:r>
            <a:r>
              <a:rPr lang="tr-TR" sz="2800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active development</a:t>
            </a:r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on GitHub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17404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Volosoft)</a:t>
            </a:r>
            <a:endParaRPr lang="en-US" sz="20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261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What is ABP Studio?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 ABP-integrated desktop application for ABP developers.</a:t>
            </a:r>
          </a:p>
          <a:p>
            <a:pPr marL="0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Planned release date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Q3 of 2023.</a:t>
            </a:r>
            <a:b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new solutions &amp;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Install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/uninstall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Explore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solution and used modules in a high-level view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monolith-modular and microservice solution structures easier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multi-application / microservice solutions easily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Kubernetes-integrated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development environment</a:t>
            </a: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62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23198-3B5A-47BE-4684-4D5EBC56B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" r="8655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tr-TR" sz="1600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group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or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services with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single-click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Overall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view: See the running services, incoming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request and exception counts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one.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 Requests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HTTP requests in the system as real-time, with all request and response details.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Exceptions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Exceptions in any service as real-time with the exception message and stacktrace, easily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filter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Logs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Show 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 full logs of all applications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Browse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Browse the application UI with the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built-in browser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en-US" sz="16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14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7EA17F0-F0DC-E07D-55A4-19A837F82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9202"/>
            <a:ext cx="2349905" cy="574845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2F89AF3B-EBD2-0423-64F3-4822FFF0C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74845" cy="574845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FE70F93-F185-2114-3B33-2DBF0B0AD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21" y="2445727"/>
            <a:ext cx="570524" cy="570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B6F50F-0ACE-B34B-9C4B-4C382BA9B8CA}"/>
              </a:ext>
            </a:extLst>
          </p:cNvPr>
          <p:cNvSpPr txBox="1"/>
          <p:nvPr/>
        </p:nvSpPr>
        <p:spPr>
          <a:xfrm>
            <a:off x="1593619" y="1793444"/>
            <a:ext cx="629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2007, Computer Engineering, </a:t>
            </a:r>
            <a:r>
              <a:rPr lang="en-US" dirty="0" err="1"/>
              <a:t>Sakarya</a:t>
            </a:r>
            <a:r>
              <a:rPr lang="en-US" dirty="0"/>
              <a:t> University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22F27A-60ED-6AED-27F0-2AAEF61BE66E}"/>
              </a:ext>
            </a:extLst>
          </p:cNvPr>
          <p:cNvSpPr txBox="1"/>
          <p:nvPr/>
        </p:nvSpPr>
        <p:spPr>
          <a:xfrm>
            <a:off x="1593618" y="2546323"/>
            <a:ext cx="726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2007 - 2015: Software developer, software architect, team leader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FA7E45-FD16-64DE-F20B-CA75D30D3E9A}"/>
              </a:ext>
            </a:extLst>
          </p:cNvPr>
          <p:cNvSpPr txBox="1"/>
          <p:nvPr/>
        </p:nvSpPr>
        <p:spPr>
          <a:xfrm>
            <a:off x="3399890" y="3401958"/>
            <a:ext cx="556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2016 - ∞: Co-founder, software architect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AEA4F-0156-9F75-A256-C1E38BB23E5C}"/>
              </a:ext>
            </a:extLst>
          </p:cNvPr>
          <p:cNvSpPr txBox="1"/>
          <p:nvPr/>
        </p:nvSpPr>
        <p:spPr>
          <a:xfrm>
            <a:off x="2703444" y="4239531"/>
            <a:ext cx="615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2013 - ∞: Lead developer of the open source ABP Framework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DE0B14-485A-9ED9-8F61-00E6F7BB3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07716"/>
            <a:ext cx="570524" cy="5705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4DEBBC-8835-939C-11E7-3B30C54E9CE4}"/>
              </a:ext>
            </a:extLst>
          </p:cNvPr>
          <p:cNvSpPr txBox="1"/>
          <p:nvPr/>
        </p:nvSpPr>
        <p:spPr>
          <a:xfrm>
            <a:off x="1523382" y="5006151"/>
            <a:ext cx="744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Multi-threading, distributed systems, OOP, DDD, software architectures.. etc.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2FBA65-A644-1E60-CEC9-19A1C91C2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753" y="390996"/>
            <a:ext cx="3027844" cy="6177614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68C2DE39-FD60-342E-CB34-A01B8DA491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662755"/>
            <a:ext cx="570524" cy="5705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93B491-21EE-AC3B-FCE5-0C2803BA89AC}"/>
              </a:ext>
            </a:extLst>
          </p:cNvPr>
          <p:cNvSpPr txBox="1"/>
          <p:nvPr/>
        </p:nvSpPr>
        <p:spPr>
          <a:xfrm>
            <a:off x="1523382" y="5763351"/>
            <a:ext cx="687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Highly active coder, mostly open source.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7CD63F2-CF85-66B5-F6E9-9D827FC05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88110"/>
            <a:ext cx="1776130" cy="47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5D6ABC-AF7E-3211-9BCA-2A12F2A2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1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079" y="601744"/>
            <a:ext cx="7529208" cy="1338696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E2A06-A230-133A-136A-AACE96B82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68" r="21182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079" y="2201958"/>
            <a:ext cx="6781800" cy="345141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Connect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local machine to a local or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remote Kubernetes cluster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the services in your Kubernetes cluster with a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secure VPN tunnel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tr-TR" sz="2400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Intercept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any service to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redirect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traffic to your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computer!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test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debug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service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locally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your favourite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IDE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without caring about dependencies.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FB872-5900-BCA1-C211-E10AC34819E4}"/>
              </a:ext>
            </a:extLst>
          </p:cNvPr>
          <p:cNvSpPr txBox="1"/>
          <p:nvPr/>
        </p:nvSpPr>
        <p:spPr>
          <a:xfrm>
            <a:off x="4319079" y="5914895"/>
            <a:ext cx="748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### Save your local </a:t>
            </a:r>
            <a:r>
              <a:rPr lang="tr-TR" b="1" dirty="0">
                <a:solidFill>
                  <a:srgbClr val="FF0000"/>
                </a:solidFill>
              </a:rPr>
              <a:t>system resources </a:t>
            </a:r>
            <a:r>
              <a:rPr lang="tr-TR" dirty="0">
                <a:solidFill>
                  <a:srgbClr val="FF0000"/>
                </a:solidFill>
              </a:rPr>
              <a:t>(RAM, CPU, Disk, etc) and your </a:t>
            </a:r>
            <a:r>
              <a:rPr lang="tr-TR" b="1" dirty="0">
                <a:solidFill>
                  <a:srgbClr val="FF0000"/>
                </a:solidFill>
              </a:rPr>
              <a:t>time </a:t>
            </a:r>
            <a:r>
              <a:rPr lang="tr-TR" dirty="0">
                <a:solidFill>
                  <a:srgbClr val="FF0000"/>
                </a:solidFill>
              </a:rPr>
              <a:t>###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0" name="Connector: Elbow 1049">
            <a:extLst>
              <a:ext uri="{FF2B5EF4-FFF2-40B4-BE49-F238E27FC236}">
                <a16:creationId xmlns:a16="http://schemas.microsoft.com/office/drawing/2014/main" id="{79FB9D8F-39A2-CA3C-CED7-C4C16FFC8C30}"/>
              </a:ext>
            </a:extLst>
          </p:cNvPr>
          <p:cNvCxnSpPr>
            <a:cxnSpLocks/>
            <a:endCxn id="45" idx="1"/>
          </p:cNvCxnSpPr>
          <p:nvPr/>
        </p:nvCxnSpPr>
        <p:spPr>
          <a:xfrm rot="16200000" flipH="1">
            <a:off x="470357" y="3633592"/>
            <a:ext cx="2752252" cy="316501"/>
          </a:xfrm>
          <a:prstGeom prst="bentConnector2">
            <a:avLst/>
          </a:prstGeom>
          <a:ln w="5080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446906D-223A-EC76-FA90-DE9637EF9BD1}"/>
              </a:ext>
            </a:extLst>
          </p:cNvPr>
          <p:cNvSpPr/>
          <p:nvPr/>
        </p:nvSpPr>
        <p:spPr>
          <a:xfrm>
            <a:off x="7305575" y="3562890"/>
            <a:ext cx="1150308" cy="64754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C143D3-E2D9-61A8-351D-B1BF3B871720}"/>
              </a:ext>
            </a:extLst>
          </p:cNvPr>
          <p:cNvSpPr/>
          <p:nvPr/>
        </p:nvSpPr>
        <p:spPr>
          <a:xfrm>
            <a:off x="6988695" y="4965475"/>
            <a:ext cx="1505690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>
                <a:solidFill>
                  <a:schemeClr val="tx1"/>
                </a:solidFill>
              </a:rPr>
              <a:t>VPN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CEB267-2A4C-AB6E-1630-DED42B4DFB00}"/>
              </a:ext>
            </a:extLst>
          </p:cNvPr>
          <p:cNvSpPr/>
          <p:nvPr/>
        </p:nvSpPr>
        <p:spPr>
          <a:xfrm>
            <a:off x="9983991" y="4356795"/>
            <a:ext cx="1192629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892"/>
            <a:ext cx="10515600" cy="907637"/>
          </a:xfrm>
        </p:spPr>
        <p:txBody>
          <a:bodyPr>
            <a:noAutofit/>
          </a:bodyPr>
          <a:lstStyle/>
          <a:p>
            <a:r>
              <a:rPr lang="tr-TR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</a:t>
            </a:r>
            <a:r>
              <a:rPr lang="tr-TR" sz="3600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Studio</a:t>
            </a:r>
            <a:r>
              <a:rPr lang="tr-TR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tr-TR" sz="3600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</a:t>
            </a:r>
            <a:r>
              <a:rPr lang="tr-TR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tr-TR" sz="3600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Tunnel</a:t>
            </a:r>
            <a:br>
              <a:rPr lang="en-US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6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it works?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D400BE-225C-ACF4-6A10-B9C23DF0AD8B}"/>
              </a:ext>
            </a:extLst>
          </p:cNvPr>
          <p:cNvSpPr/>
          <p:nvPr/>
        </p:nvSpPr>
        <p:spPr>
          <a:xfrm>
            <a:off x="8229356" y="1775562"/>
            <a:ext cx="1916264" cy="39756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K8s Ingress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4C51E2-00BB-1C64-7BF3-BD8B393D1768}"/>
              </a:ext>
            </a:extLst>
          </p:cNvPr>
          <p:cNvSpPr/>
          <p:nvPr/>
        </p:nvSpPr>
        <p:spPr>
          <a:xfrm>
            <a:off x="8229356" y="2389138"/>
            <a:ext cx="1916264" cy="3975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Web Application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56012-9CFF-5E9C-2652-81258AAD4E72}"/>
              </a:ext>
            </a:extLst>
          </p:cNvPr>
          <p:cNvSpPr/>
          <p:nvPr/>
        </p:nvSpPr>
        <p:spPr>
          <a:xfrm>
            <a:off x="8229356" y="3002714"/>
            <a:ext cx="1916264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API Gateway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7526D-CCD7-93C3-F65E-86539F1AF3DF}"/>
              </a:ext>
            </a:extLst>
          </p:cNvPr>
          <p:cNvSpPr/>
          <p:nvPr/>
        </p:nvSpPr>
        <p:spPr>
          <a:xfrm>
            <a:off x="8683245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Ordering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89BAA6-E015-5BD6-2739-0CFCCCF4F4EC}"/>
              </a:ext>
            </a:extLst>
          </p:cNvPr>
          <p:cNvSpPr/>
          <p:nvPr/>
        </p:nvSpPr>
        <p:spPr>
          <a:xfrm>
            <a:off x="9984608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Identity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9C9C65-30DB-875E-14E7-32E825ACE9AE}"/>
              </a:ext>
            </a:extLst>
          </p:cNvPr>
          <p:cNvSpPr/>
          <p:nvPr/>
        </p:nvSpPr>
        <p:spPr>
          <a:xfrm>
            <a:off x="7381882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Product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384761-EFD3-43E2-02E4-B79DCFDE2C3E}"/>
              </a:ext>
            </a:extLst>
          </p:cNvPr>
          <p:cNvSpPr/>
          <p:nvPr/>
        </p:nvSpPr>
        <p:spPr>
          <a:xfrm>
            <a:off x="8494385" y="4356795"/>
            <a:ext cx="1386206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RabbitMQ</a:t>
            </a:r>
            <a:endParaRPr lang="en-US" sz="1600" dirty="0"/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407AC830-E398-04E7-A818-7C908DCC5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093" y="4401844"/>
            <a:ext cx="310390" cy="32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Image result for redis logo">
            <a:extLst>
              <a:ext uri="{FF2B5EF4-FFF2-40B4-BE49-F238E27FC236}">
                <a16:creationId xmlns:a16="http://schemas.microsoft.com/office/drawing/2014/main" id="{C6D0B9D1-F982-3BCC-4523-B2D07788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205" y="438572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BD690C3-3B14-E33B-3D8B-48F09C8225FB}"/>
              </a:ext>
            </a:extLst>
          </p:cNvPr>
          <p:cNvSpPr/>
          <p:nvPr/>
        </p:nvSpPr>
        <p:spPr>
          <a:xfrm>
            <a:off x="838200" y="1610922"/>
            <a:ext cx="2951898" cy="4510745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ffectLst>
            <a:glow rad="63500">
              <a:srgbClr val="C00000">
                <a:alpha val="4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EF390B-E18F-F54A-C288-DF1F84D30E80}"/>
              </a:ext>
            </a:extLst>
          </p:cNvPr>
          <p:cNvSpPr txBox="1"/>
          <p:nvPr/>
        </p:nvSpPr>
        <p:spPr>
          <a:xfrm>
            <a:off x="352346" y="1390684"/>
            <a:ext cx="461665" cy="350185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Local Developer Machine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5B0D70-AA34-B00C-3A1F-67B6549D15C2}"/>
              </a:ext>
            </a:extLst>
          </p:cNvPr>
          <p:cNvSpPr/>
          <p:nvPr/>
        </p:nvSpPr>
        <p:spPr>
          <a:xfrm>
            <a:off x="1009009" y="1827033"/>
            <a:ext cx="2610279" cy="588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Local </a:t>
            </a:r>
            <a:r>
              <a:rPr lang="tr-TR" sz="1600" b="1" dirty="0"/>
              <a:t>Product</a:t>
            </a:r>
            <a:r>
              <a:rPr lang="tr-TR" sz="1600" dirty="0"/>
              <a:t> microservice instance (in Visual Studio)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792138-21B6-A6FC-D241-11B4E378FEBB}"/>
              </a:ext>
            </a:extLst>
          </p:cNvPr>
          <p:cNvSpPr/>
          <p:nvPr/>
        </p:nvSpPr>
        <p:spPr>
          <a:xfrm>
            <a:off x="1009009" y="3510748"/>
            <a:ext cx="1707695" cy="5886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ABP STUDIO</a:t>
            </a:r>
            <a:endParaRPr lang="en-US" sz="1600" dirty="0"/>
          </a:p>
        </p:txBody>
      </p: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928A0E5F-34FA-4A74-491A-723CD8BA0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82" y="3591765"/>
            <a:ext cx="438831" cy="43828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389FEBF-4F1D-DAF6-DE87-1877B3315AAE}"/>
              </a:ext>
            </a:extLst>
          </p:cNvPr>
          <p:cNvSpPr/>
          <p:nvPr/>
        </p:nvSpPr>
        <p:spPr>
          <a:xfrm>
            <a:off x="6979120" y="4356795"/>
            <a:ext cx="1386206" cy="397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pic>
        <p:nvPicPr>
          <p:cNvPr id="38" name="Picture 37" descr="Text&#10;&#10;Description automatically generated with medium confidence">
            <a:extLst>
              <a:ext uri="{FF2B5EF4-FFF2-40B4-BE49-F238E27FC236}">
                <a16:creationId xmlns:a16="http://schemas.microsoft.com/office/drawing/2014/main" id="{31E795A4-FB26-FCF0-CEA3-B1BD7D44C2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45" y="4390349"/>
            <a:ext cx="1309106" cy="33026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DCAFEA9-7C06-EDB3-6D5D-61BFD5949B6C}"/>
              </a:ext>
            </a:extLst>
          </p:cNvPr>
          <p:cNvSpPr/>
          <p:nvPr/>
        </p:nvSpPr>
        <p:spPr>
          <a:xfrm>
            <a:off x="6711226" y="1610922"/>
            <a:ext cx="4642573" cy="4510745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C7BEBCE-1060-2F79-92AC-5E5DE418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2221" y="1586901"/>
            <a:ext cx="414494" cy="40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C9BD6D8-F447-160D-FD7C-3A087D2D9FC8}"/>
              </a:ext>
            </a:extLst>
          </p:cNvPr>
          <p:cNvSpPr txBox="1"/>
          <p:nvPr/>
        </p:nvSpPr>
        <p:spPr>
          <a:xfrm>
            <a:off x="11415558" y="2071335"/>
            <a:ext cx="461665" cy="187211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pPr algn="ctr"/>
            <a:r>
              <a:rPr lang="tr-TR" dirty="0"/>
              <a:t>Kubernetes Cluster</a:t>
            </a:r>
            <a:endParaRPr lang="en-US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B2961A8-84DD-3408-327C-EC03B552F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616" y="4913047"/>
            <a:ext cx="758091" cy="50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FED2E1C-ECA3-8B7F-E231-BA98BAD2C10C}"/>
              </a:ext>
            </a:extLst>
          </p:cNvPr>
          <p:cNvSpPr/>
          <p:nvPr/>
        </p:nvSpPr>
        <p:spPr>
          <a:xfrm>
            <a:off x="2004734" y="4969186"/>
            <a:ext cx="1574744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WG VPN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729A25-CEF6-0AA6-415F-04D591649574}"/>
              </a:ext>
            </a:extLst>
          </p:cNvPr>
          <p:cNvSpPr/>
          <p:nvPr/>
        </p:nvSpPr>
        <p:spPr>
          <a:xfrm>
            <a:off x="6978876" y="5484996"/>
            <a:ext cx="3005116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Studio Client Proxy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A0B424-F4C1-DDD2-520D-AC4D47BF68D2}"/>
              </a:ext>
            </a:extLst>
          </p:cNvPr>
          <p:cNvSpPr/>
          <p:nvPr/>
        </p:nvSpPr>
        <p:spPr>
          <a:xfrm>
            <a:off x="2004733" y="5507533"/>
            <a:ext cx="1586119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Proxy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94D4E4-3201-3ADF-FA92-C7DB2A2DB172}"/>
              </a:ext>
            </a:extLst>
          </p:cNvPr>
          <p:cNvSpPr/>
          <p:nvPr/>
        </p:nvSpPr>
        <p:spPr>
          <a:xfrm>
            <a:off x="3773610" y="1717766"/>
            <a:ext cx="2951898" cy="4326899"/>
          </a:xfrm>
          <a:prstGeom prst="rect">
            <a:avLst/>
          </a:prstGeom>
          <a:solidFill>
            <a:srgbClr val="00B050"/>
          </a:solidFill>
          <a:ln w="12700">
            <a:solidFill>
              <a:schemeClr val="accent6">
                <a:shade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r-TR" sz="2000" b="1" dirty="0"/>
              <a:t>&lt;----- VPN TUNNEL -----&gt;</a:t>
            </a:r>
            <a:endParaRPr lang="en-US" sz="20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6300AE-8913-A809-90CF-99DC0B160A31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3579478" y="5164257"/>
            <a:ext cx="3409216" cy="3712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FDB447-5772-7858-9C5D-79BBC1E73709}"/>
              </a:ext>
            </a:extLst>
          </p:cNvPr>
          <p:cNvCxnSpPr>
            <a:cxnSpLocks/>
            <a:stCxn id="47" idx="1"/>
            <a:endCxn id="48" idx="3"/>
          </p:cNvCxnSpPr>
          <p:nvPr/>
        </p:nvCxnSpPr>
        <p:spPr>
          <a:xfrm flipH="1">
            <a:off x="3590852" y="5683779"/>
            <a:ext cx="3388024" cy="2253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2A51F7D-286E-1CE2-6E99-8CA4AEF6014C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>
            <a:off x="1198907" y="4132834"/>
            <a:ext cx="805827" cy="1573483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24092A5E-B0E8-B524-B863-46D506332642}"/>
              </a:ext>
            </a:extLst>
          </p:cNvPr>
          <p:cNvSpPr/>
          <p:nvPr/>
        </p:nvSpPr>
        <p:spPr>
          <a:xfrm>
            <a:off x="2358052" y="4430838"/>
            <a:ext cx="1211661" cy="39756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b="1" dirty="0">
                <a:solidFill>
                  <a:schemeClr val="bg1"/>
                </a:solidFill>
              </a:rPr>
              <a:t>hosts</a:t>
            </a:r>
            <a:r>
              <a:rPr lang="tr-TR" sz="1600" dirty="0">
                <a:solidFill>
                  <a:schemeClr val="bg1"/>
                </a:solidFill>
              </a:rPr>
              <a:t> file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1" name="Picture 60" descr="Shape&#10;&#10;Description automatically generated with low confidence">
            <a:extLst>
              <a:ext uri="{FF2B5EF4-FFF2-40B4-BE49-F238E27FC236}">
                <a16:creationId xmlns:a16="http://schemas.microsoft.com/office/drawing/2014/main" id="{84F4AB14-7596-A6FC-76CA-4D61B95EED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63" y="4481900"/>
            <a:ext cx="290371" cy="290371"/>
          </a:xfrm>
          <a:prstGeom prst="rect">
            <a:avLst/>
          </a:prstGeom>
        </p:spPr>
      </p:pic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A973093D-B36F-0C02-9870-E69FED3D4715}"/>
              </a:ext>
            </a:extLst>
          </p:cNvPr>
          <p:cNvCxnSpPr>
            <a:cxnSpLocks/>
          </p:cNvCxnSpPr>
          <p:nvPr/>
        </p:nvCxnSpPr>
        <p:spPr>
          <a:xfrm>
            <a:off x="2547949" y="4132833"/>
            <a:ext cx="0" cy="291317"/>
          </a:xfrm>
          <a:prstGeom prst="straightConnector1">
            <a:avLst/>
          </a:prstGeom>
          <a:ln w="254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63D0E23-671A-F47A-0345-04583E2E6A73}"/>
              </a:ext>
            </a:extLst>
          </p:cNvPr>
          <p:cNvSpPr/>
          <p:nvPr/>
        </p:nvSpPr>
        <p:spPr>
          <a:xfrm>
            <a:off x="6843849" y="2532935"/>
            <a:ext cx="1224642" cy="8641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</a:t>
            </a:r>
          </a:p>
          <a:p>
            <a:pPr algn="ctr"/>
            <a:r>
              <a:rPr lang="tr-TR" sz="1600" dirty="0">
                <a:solidFill>
                  <a:schemeClr val="bg1"/>
                </a:solidFill>
              </a:rPr>
              <a:t>Interception </a:t>
            </a:r>
            <a:r>
              <a:rPr lang="tr-TR" sz="1400" dirty="0">
                <a:solidFill>
                  <a:schemeClr val="bg1"/>
                </a:solidFill>
              </a:rPr>
              <a:t>Proxy Server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BE773F52-278F-9FDE-6FDB-03C335128765}"/>
              </a:ext>
            </a:extLst>
          </p:cNvPr>
          <p:cNvSpPr/>
          <p:nvPr/>
        </p:nvSpPr>
        <p:spPr>
          <a:xfrm>
            <a:off x="1405288" y="2841130"/>
            <a:ext cx="2207457" cy="522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 Interception Client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041" name="Connector: Elbow 1040">
            <a:extLst>
              <a:ext uri="{FF2B5EF4-FFF2-40B4-BE49-F238E27FC236}">
                <a16:creationId xmlns:a16="http://schemas.microsoft.com/office/drawing/2014/main" id="{A859A370-616F-0A4C-6583-D2DF7BEE08F0}"/>
              </a:ext>
            </a:extLst>
          </p:cNvPr>
          <p:cNvCxnSpPr>
            <a:cxnSpLocks/>
            <a:stCxn id="1037" idx="1"/>
          </p:cNvCxnSpPr>
          <p:nvPr/>
        </p:nvCxnSpPr>
        <p:spPr>
          <a:xfrm rot="10800000">
            <a:off x="7027245" y="3403527"/>
            <a:ext cx="278330" cy="483138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D1C15292-B290-D390-1AD1-A049458FA141}"/>
              </a:ext>
            </a:extLst>
          </p:cNvPr>
          <p:cNvCxnSpPr>
            <a:cxnSpLocks/>
            <a:endCxn id="1036" idx="3"/>
          </p:cNvCxnSpPr>
          <p:nvPr/>
        </p:nvCxnSpPr>
        <p:spPr>
          <a:xfrm flipH="1">
            <a:off x="3612745" y="3102198"/>
            <a:ext cx="3231104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320E5CA6-D52C-5CDE-577B-B1783E369D12}"/>
              </a:ext>
            </a:extLst>
          </p:cNvPr>
          <p:cNvCxnSpPr>
            <a:cxnSpLocks/>
            <a:stCxn id="1036" idx="0"/>
          </p:cNvCxnSpPr>
          <p:nvPr/>
        </p:nvCxnSpPr>
        <p:spPr>
          <a:xfrm flipH="1" flipV="1">
            <a:off x="2509016" y="2415717"/>
            <a:ext cx="1" cy="42541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Arrow Connector 1052">
            <a:extLst>
              <a:ext uri="{FF2B5EF4-FFF2-40B4-BE49-F238E27FC236}">
                <a16:creationId xmlns:a16="http://schemas.microsoft.com/office/drawing/2014/main" id="{7F0E44EF-0806-A546-F0E9-5693C7953ED2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187488" y="2173127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6CEC5A0D-9B2B-9E0A-B3B3-E4970D45848C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187488" y="2786703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id="{2B99374F-5D94-BB88-35D4-19C60DB48171}"/>
              </a:ext>
            </a:extLst>
          </p:cNvPr>
          <p:cNvCxnSpPr/>
          <p:nvPr/>
        </p:nvCxnSpPr>
        <p:spPr>
          <a:xfrm>
            <a:off x="8336351" y="3397067"/>
            <a:ext cx="0" cy="227174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13A6A183-D312-43D7-05B4-A2F15BA821A4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9187488" y="3400279"/>
            <a:ext cx="0" cy="223962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4B32E32D-1116-398B-2500-C8B79EC9CE14}"/>
              </a:ext>
            </a:extLst>
          </p:cNvPr>
          <p:cNvCxnSpPr>
            <a:cxnSpLocks/>
          </p:cNvCxnSpPr>
          <p:nvPr/>
        </p:nvCxnSpPr>
        <p:spPr>
          <a:xfrm>
            <a:off x="10047205" y="3429000"/>
            <a:ext cx="0" cy="19524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889579DC-0503-11C2-2E34-E82C2853E4C7}"/>
              </a:ext>
            </a:extLst>
          </p:cNvPr>
          <p:cNvCxnSpPr>
            <a:stCxn id="10" idx="1"/>
            <a:endCxn id="13" idx="3"/>
          </p:cNvCxnSpPr>
          <p:nvPr/>
        </p:nvCxnSpPr>
        <p:spPr>
          <a:xfrm flipH="1">
            <a:off x="8390368" y="3878537"/>
            <a:ext cx="292877" cy="0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73176D03-9676-8B7E-90A3-BB485CD352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63" y="1576449"/>
            <a:ext cx="306175" cy="3061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B34CF2-319C-F4B4-F35C-3CEE9EC9AF04}"/>
              </a:ext>
            </a:extLst>
          </p:cNvPr>
          <p:cNvSpPr/>
          <p:nvPr/>
        </p:nvSpPr>
        <p:spPr>
          <a:xfrm>
            <a:off x="8310170" y="900698"/>
            <a:ext cx="1754635" cy="3975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Browser (user)</a:t>
            </a:r>
          </a:p>
        </p:txBody>
      </p:sp>
      <p:pic>
        <p:nvPicPr>
          <p:cNvPr id="16" name="Picture 15" descr="A picture containing symbol, circle, symmetry, black&#10;&#10;Description automatically generated">
            <a:extLst>
              <a:ext uri="{FF2B5EF4-FFF2-40B4-BE49-F238E27FC236}">
                <a16:creationId xmlns:a16="http://schemas.microsoft.com/office/drawing/2014/main" id="{84C06D7F-B3F7-047D-AA95-C589FE42B3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769" y="921651"/>
            <a:ext cx="372655" cy="37265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176360-705A-9410-3F1B-14058BC3C806}"/>
              </a:ext>
            </a:extLst>
          </p:cNvPr>
          <p:cNvCxnSpPr>
            <a:stCxn id="14" idx="2"/>
            <a:endCxn id="6" idx="0"/>
          </p:cNvCxnSpPr>
          <p:nvPr/>
        </p:nvCxnSpPr>
        <p:spPr>
          <a:xfrm>
            <a:off x="9187488" y="1298263"/>
            <a:ext cx="0" cy="477299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554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126704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27134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41461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810211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95767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63764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96036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Difficuties of a microservice development environment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Project Tye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  <a:endParaRPr lang="en-US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78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720385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8548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35997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0997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732381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92842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11148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245847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918954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29924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DIFFICULTIES OF A MICROSERVICE DEVELOPMENT ENVIRONMENT</a:t>
            </a:r>
            <a:endParaRPr lang="en-US" sz="40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773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18875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Typical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/>
              <a:t>SPA</a:t>
            </a:r>
            <a:r>
              <a:rPr lang="en-US" sz="1400"/>
              <a:t>)</a:t>
            </a:r>
            <a:endParaRPr lang="en-US" sz="14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0" name="Picture 6" descr="Image result for mongodb">
            <a:extLst>
              <a:ext uri="{FF2B5EF4-FFF2-40B4-BE49-F238E27FC236}">
                <a16:creationId xmlns:a16="http://schemas.microsoft.com/office/drawing/2014/main" id="{503AB696-8B69-3D18-8549-71E556E3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040" y="355164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1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5" grpId="0"/>
      <p:bldP spid="68" grpId="0" animBg="1"/>
      <p:bldP spid="72" grpId="0" animBg="1"/>
      <p:bldP spid="74" grpId="0" animBg="1"/>
      <p:bldP spid="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36DA10C-99A7-DA8D-B3E9-53FC19E260BE}"/>
              </a:ext>
            </a:extLst>
          </p:cNvPr>
          <p:cNvSpPr/>
          <p:nvPr/>
        </p:nvSpPr>
        <p:spPr>
          <a:xfrm>
            <a:off x="7311118" y="1610192"/>
            <a:ext cx="2836630" cy="49385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0CE1E9-B6BD-7005-B620-1EDC0D728316}"/>
              </a:ext>
            </a:extLst>
          </p:cNvPr>
          <p:cNvSpPr/>
          <p:nvPr/>
        </p:nvSpPr>
        <p:spPr>
          <a:xfrm>
            <a:off x="838200" y="1610922"/>
            <a:ext cx="2951898" cy="493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to run a single service locally?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0FA39-1E6D-A2EB-D3A2-92361A5E8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60" y="2482241"/>
            <a:ext cx="2707578" cy="1792986"/>
          </a:xfrm>
          <a:prstGeom prst="rect">
            <a:avLst/>
          </a:prstGeom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16E2F506-F280-6A01-7448-DE6CB6F40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82" y="586299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rabbitmq logo">
            <a:extLst>
              <a:ext uri="{FF2B5EF4-FFF2-40B4-BE49-F238E27FC236}">
                <a16:creationId xmlns:a16="http://schemas.microsoft.com/office/drawing/2014/main" id="{0E375C1B-63D8-3A19-0DB1-02BB9B4B1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77" y="4933931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elasticsearch logo">
            <a:extLst>
              <a:ext uri="{FF2B5EF4-FFF2-40B4-BE49-F238E27FC236}">
                <a16:creationId xmlns:a16="http://schemas.microsoft.com/office/drawing/2014/main" id="{957D11BC-2593-67D9-64BB-0186ABD7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4877312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kibana logo">
            <a:extLst>
              <a:ext uri="{FF2B5EF4-FFF2-40B4-BE49-F238E27FC236}">
                <a16:creationId xmlns:a16="http://schemas.microsoft.com/office/drawing/2014/main" id="{0F30A177-8AB7-1153-8666-33C9E5B64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5368678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redis logo">
            <a:extLst>
              <a:ext uri="{FF2B5EF4-FFF2-40B4-BE49-F238E27FC236}">
                <a16:creationId xmlns:a16="http://schemas.microsoft.com/office/drawing/2014/main" id="{0C015E5A-90BE-4551-0DC6-CB920A3A8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86" y="603519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A27E7A-0C4B-26D9-E83C-6A4215C96A15}"/>
              </a:ext>
            </a:extLst>
          </p:cNvPr>
          <p:cNvSpPr/>
          <p:nvPr/>
        </p:nvSpPr>
        <p:spPr>
          <a:xfrm>
            <a:off x="7439382" y="2087610"/>
            <a:ext cx="2588534" cy="3432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F874DF-6316-73F8-3F72-2C37EE9742B9}"/>
              </a:ext>
            </a:extLst>
          </p:cNvPr>
          <p:cNvSpPr/>
          <p:nvPr/>
        </p:nvSpPr>
        <p:spPr>
          <a:xfrm>
            <a:off x="7439382" y="2961746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Customer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9F1B91-5D0D-D6E8-AED8-DA8C7982A414}"/>
              </a:ext>
            </a:extLst>
          </p:cNvPr>
          <p:cNvSpPr/>
          <p:nvPr/>
        </p:nvSpPr>
        <p:spPr>
          <a:xfrm>
            <a:off x="7439382" y="2524678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Product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5365A-0A2B-7109-062E-DDA5D4BC0B24}"/>
              </a:ext>
            </a:extLst>
          </p:cNvPr>
          <p:cNvSpPr txBox="1"/>
          <p:nvPr/>
        </p:nvSpPr>
        <p:spPr>
          <a:xfrm>
            <a:off x="838200" y="1638000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LOCAL DEVELOPER MACHINE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46E9ED-E185-E824-74E6-551C00AEC7F2}"/>
              </a:ext>
            </a:extLst>
          </p:cNvPr>
          <p:cNvSpPr txBox="1"/>
          <p:nvPr/>
        </p:nvSpPr>
        <p:spPr>
          <a:xfrm>
            <a:off x="7414728" y="1627658"/>
            <a:ext cx="258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DEPENDENCIES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3C699D-58F0-88EA-6EFC-A565370D8D35}"/>
              </a:ext>
            </a:extLst>
          </p:cNvPr>
          <p:cNvCxnSpPr>
            <a:stCxn id="7" idx="2"/>
          </p:cNvCxnSpPr>
          <p:nvPr/>
        </p:nvCxnSpPr>
        <p:spPr>
          <a:xfrm>
            <a:off x="2314149" y="4275227"/>
            <a:ext cx="0" cy="540572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19EB6BE-206A-4CBF-C6B0-3B2BDA38052C}"/>
              </a:ext>
            </a:extLst>
          </p:cNvPr>
          <p:cNvSpPr txBox="1"/>
          <p:nvPr/>
        </p:nvSpPr>
        <p:spPr>
          <a:xfrm>
            <a:off x="2379210" y="4346398"/>
            <a:ext cx="12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Run locally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5DB98-3CC0-75FC-B1D2-832671CFFEA3}"/>
              </a:ext>
            </a:extLst>
          </p:cNvPr>
          <p:cNvSpPr/>
          <p:nvPr/>
        </p:nvSpPr>
        <p:spPr>
          <a:xfrm>
            <a:off x="7439382" y="3835882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Identity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44C74-A394-3332-9FDB-056059AE25A5}"/>
              </a:ext>
            </a:extLst>
          </p:cNvPr>
          <p:cNvSpPr/>
          <p:nvPr/>
        </p:nvSpPr>
        <p:spPr>
          <a:xfrm>
            <a:off x="7439382" y="3398814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Saas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B41EF-0FB0-422E-7E61-9996E97963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357" y="4812699"/>
            <a:ext cx="2707575" cy="15682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13872B-F2D9-7522-D6DC-D3AEEAD19396}"/>
              </a:ext>
            </a:extLst>
          </p:cNvPr>
          <p:cNvSpPr txBox="1"/>
          <p:nvPr/>
        </p:nvSpPr>
        <p:spPr>
          <a:xfrm>
            <a:off x="978151" y="1996990"/>
            <a:ext cx="2676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FFF00"/>
                </a:solidFill>
              </a:rPr>
              <a:t>ORDERING SERVICE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B4E4C8-8AC8-1EA7-07E1-F96AE5C919BF}"/>
              </a:ext>
            </a:extLst>
          </p:cNvPr>
          <p:cNvSpPr/>
          <p:nvPr/>
        </p:nvSpPr>
        <p:spPr>
          <a:xfrm>
            <a:off x="7440874" y="4268623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i="1" dirty="0">
                <a:solidFill>
                  <a:schemeClr val="tx1"/>
                </a:solidFill>
              </a:rPr>
              <a:t>...other services...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AF21B91-921D-5535-0667-6CA3C16ADD86}"/>
              </a:ext>
            </a:extLst>
          </p:cNvPr>
          <p:cNvSpPr/>
          <p:nvPr/>
        </p:nvSpPr>
        <p:spPr>
          <a:xfrm>
            <a:off x="3799525" y="1655961"/>
            <a:ext cx="3502166" cy="38567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36456CB-B5F9-00B4-CC25-F2138D3DA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496" y="2458655"/>
            <a:ext cx="3088223" cy="2321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How to make all these running </a:t>
            </a:r>
            <a:r>
              <a:rPr lang="tr-TR" sz="3200" b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easily</a:t>
            </a: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...?</a:t>
            </a:r>
            <a:endParaRPr lang="en-US" sz="3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80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3" grpId="0" animBg="1"/>
      <p:bldP spid="15" grpId="0" animBg="1"/>
      <p:bldP spid="16" grpId="0" animBg="1"/>
      <p:bldP spid="17" grpId="0"/>
      <p:bldP spid="18" grpId="0"/>
      <p:bldP spid="21" grpId="0"/>
      <p:bldP spid="3" grpId="0" animBg="1"/>
      <p:bldP spid="4" grpId="0" animBg="1"/>
      <p:bldP spid="14" grpId="0"/>
      <p:bldP spid="19" grpId="0" animBg="1"/>
      <p:bldP spid="25" grpId="0" animBg="1"/>
      <p:bldP spid="2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endParaRPr lang="en-US" sz="32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55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r>
              <a:rPr lang="tr-TR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(by Microsoft)</a:t>
            </a:r>
            <a:b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https://github.com/dotnet/tye</a:t>
            </a: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«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is a tool that makes developing, testing, and deploying microservices and distributed applications easier.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»</a:t>
            </a: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Can: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Simplify microservices development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by making it easy to: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Run many services </a:t>
            </a:r>
            <a:r>
              <a:rPr lang="en-US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one command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Use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dependencies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in containers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Discover addresses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of other services using simple conventions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Deploy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.NET applications </a:t>
            </a: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to Kubernetes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by: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Automatically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containerizing .NET applications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Generating Kubernetes manifests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minimal knowledge or configuration</a:t>
            </a:r>
          </a:p>
          <a:p>
            <a:pPr marL="0" indent="0">
              <a:buNone/>
            </a:pP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Components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tye.yaml file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CLI (Command-Line Interface)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Dashboard</a:t>
            </a:r>
          </a:p>
        </p:txBody>
      </p:sp>
    </p:spTree>
    <p:extLst>
      <p:ext uri="{BB962C8B-B14F-4D97-AF65-F5344CB8AC3E}">
        <p14:creationId xmlns:p14="http://schemas.microsoft.com/office/powerpoint/2010/main" val="4169746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</TotalTime>
  <Words>860</Words>
  <Application>Microsoft Office PowerPoint</Application>
  <PresentationFormat>Widescreen</PresentationFormat>
  <Paragraphs>187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Courier New</vt:lpstr>
      <vt:lpstr>Euclid Circular B</vt:lpstr>
      <vt:lpstr>Wingdings</vt:lpstr>
      <vt:lpstr>Office Theme</vt:lpstr>
      <vt:lpstr>KUBERNETES INTEGRATED MICROSERVICE DEVELOPMENT WITH ABP STUDIO</vt:lpstr>
      <vt:lpstr>About Me: Halil İbrahim Kalkan</vt:lpstr>
      <vt:lpstr>Agenda</vt:lpstr>
      <vt:lpstr>DIFFICULTIES OF A MICROSERVICE DEVELOPMENT ENVIRONMENT</vt:lpstr>
      <vt:lpstr>A Typical Microservice Solution</vt:lpstr>
      <vt:lpstr>How to run a single service locally?</vt:lpstr>
      <vt:lpstr>THE PROJECT TYE (by Microsoft)</vt:lpstr>
      <vt:lpstr>The Project Tye (by Microsoft) https://github.com/dotnet/tye </vt:lpstr>
      <vt:lpstr>Tye: Components</vt:lpstr>
      <vt:lpstr>tye.yaml</vt:lpstr>
      <vt:lpstr>Tye: CLI</vt:lpstr>
      <vt:lpstr>Tye: Dashboard http://localhost:8000 </vt:lpstr>
      <vt:lpstr>Demo: The Example Microservice Solution</vt:lpstr>
      <vt:lpstr>Tye: Demo</vt:lpstr>
      <vt:lpstr>Tye: Shortcomings</vt:lpstr>
      <vt:lpstr>Tye: Shortcomings</vt:lpstr>
      <vt:lpstr>ABP STUDIO (by Volosoft)</vt:lpstr>
      <vt:lpstr>What is ABP Studio?</vt:lpstr>
      <vt:lpstr>ABP Studio: Solution Runner</vt:lpstr>
      <vt:lpstr>ABP Studio: Solution Runner</vt:lpstr>
      <vt:lpstr>ABP Studio: Kubernetes Tunnel</vt:lpstr>
      <vt:lpstr>ABP Studio Kubernetes Tunnel How it works?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75</cp:revision>
  <dcterms:created xsi:type="dcterms:W3CDTF">2022-02-27T10:42:11Z</dcterms:created>
  <dcterms:modified xsi:type="dcterms:W3CDTF">2023-05-02T09:09:35Z</dcterms:modified>
</cp:coreProperties>
</file>